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409" r:id="rId2"/>
    <p:sldId id="438" r:id="rId3"/>
    <p:sldId id="444" r:id="rId4"/>
    <p:sldId id="445" r:id="rId5"/>
    <p:sldId id="439" r:id="rId6"/>
    <p:sldId id="440" r:id="rId7"/>
    <p:sldId id="441" r:id="rId8"/>
    <p:sldId id="437" r:id="rId9"/>
    <p:sldId id="442" r:id="rId10"/>
    <p:sldId id="44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784B364F-7710-45A4-835B-41A666A948AB}">
          <p14:sldIdLst>
            <p14:sldId id="409"/>
            <p14:sldId id="438"/>
            <p14:sldId id="444"/>
            <p14:sldId id="445"/>
            <p14:sldId id="439"/>
            <p14:sldId id="440"/>
            <p14:sldId id="441"/>
          </p14:sldIdLst>
        </p14:section>
        <p14:section name="主题1 ——游鹤湖新居" id="{A96C677D-35A3-4F0F-8BB2-386AB4C155D2}">
          <p14:sldIdLst>
            <p14:sldId id="437"/>
            <p14:sldId id="442"/>
          </p14:sldIdLst>
        </p14:section>
        <p14:section name="主题2 ——骑车游龙岗公园" id="{785ECE01-50BA-41A3-AA95-A1D9F00C2248}">
          <p14:sldIdLst>
            <p14:sldId id="443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5">
          <p15:clr>
            <a:srgbClr val="A4A3A4"/>
          </p15:clr>
        </p15:guide>
        <p15:guide id="2" pos="38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u ming" initials="Rm" lastIdx="1" clrIdx="0">
    <p:extLst>
      <p:ext uri="{19B8F6BF-5375-455C-9EA6-DF929625EA0E}">
        <p15:presenceInfo xmlns:p15="http://schemas.microsoft.com/office/powerpoint/2012/main" userId="a635fcdc52e0978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8C8C8"/>
    <a:srgbClr val="DCDCDC"/>
    <a:srgbClr val="F0F0F0"/>
    <a:srgbClr val="E6E6E6"/>
    <a:srgbClr val="FFFFFF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86" d="100"/>
          <a:sy n="86" d="100"/>
        </p:scale>
        <p:origin x="614" y="62"/>
      </p:cViewPr>
      <p:guideLst>
        <p:guide orient="horz" pos="2165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2021/1/26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g>
</file>

<file path=ppt/media/image11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AC49D05-6128-4D0D-A32A-06A5E73B386C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849F42C-2DAE-424C-A4B8-3140182C3E9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6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1.xml"/><Relationship Id="rId4" Type="http://schemas.openxmlformats.org/officeDocument/2006/relationships/tags" Target="../tags/tag10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tags" Target="../tags/tag54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57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62.xml"/><Relationship Id="rId4" Type="http://schemas.openxmlformats.org/officeDocument/2006/relationships/tags" Target="../tags/tag6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16.xml"/><Relationship Id="rId4" Type="http://schemas.openxmlformats.org/officeDocument/2006/relationships/tags" Target="../tags/tag15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21.xml"/><Relationship Id="rId4" Type="http://schemas.openxmlformats.org/officeDocument/2006/relationships/tags" Target="../tags/tag20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5" Type="http://schemas.openxmlformats.org/officeDocument/2006/relationships/tags" Target="../tags/tag26.xml"/><Relationship Id="rId4" Type="http://schemas.openxmlformats.org/officeDocument/2006/relationships/tags" Target="../tags/tag25.xml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tags" Target="../tags/tag35.xml"/><Relationship Id="rId3" Type="http://schemas.openxmlformats.org/officeDocument/2006/relationships/tags" Target="../tags/tag30.xml"/><Relationship Id="rId7" Type="http://schemas.openxmlformats.org/officeDocument/2006/relationships/tags" Target="../tags/tag34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9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5" Type="http://schemas.openxmlformats.org/officeDocument/2006/relationships/slideMaster" Target="../slideMasters/slideMaster1.xml"/><Relationship Id="rId4" Type="http://schemas.openxmlformats.org/officeDocument/2006/relationships/tags" Target="../tags/tag39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42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slideMaster" Target="../slideMasters/slideMaster1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tags" Target="../tags/tag48.xml"/><Relationship Id="rId5" Type="http://schemas.openxmlformats.org/officeDocument/2006/relationships/tags" Target="../tags/tag47.xml"/><Relationship Id="rId4" Type="http://schemas.openxmlformats.org/officeDocument/2006/relationships/tags" Target="../tags/tag46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6" Type="http://schemas.openxmlformats.org/officeDocument/2006/relationships/slideMaster" Target="../slideMasters/slideMaster1.xml"/><Relationship Id="rId5" Type="http://schemas.openxmlformats.org/officeDocument/2006/relationships/tags" Target="../tags/tag53.xml"/><Relationship Id="rId4" Type="http://schemas.openxmlformats.org/officeDocument/2006/relationships/tags" Target="../tags/tag5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2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Font typeface="Wingdings" panose="05000000000000000000" pitchFamily="2" charset="2"/>
              <a:buChar char="l"/>
              <a:defRPr spc="15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4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5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marR="0" lvl="1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914400" marR="0" lvl="2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371600" marR="0" lvl="3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1828800" marR="0" lvl="4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1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6858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lnSpc>
                <a:spcPct val="130000"/>
              </a:lnSpc>
              <a:buFont typeface="Wingdings" panose="05000000000000000000" pitchFamily="2" charset="2"/>
              <a:buChar char="l"/>
              <a:defRPr sz="1600" spc="15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>
              <a:lnSpc>
                <a:spcPct val="13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2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4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5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</a:p>
          <a:p>
            <a:pPr lvl="1"/>
            <a:r>
              <a:rPr dirty="0">
                <a:sym typeface="+mn-ea"/>
              </a:rPr>
              <a:t>第二级</a:t>
            </a:r>
          </a:p>
          <a:p>
            <a:pPr lvl="2"/>
            <a:r>
              <a:rPr dirty="0">
                <a:sym typeface="+mn-ea"/>
              </a:rPr>
              <a:t>第三级</a:t>
            </a:r>
          </a:p>
          <a:p>
            <a:pPr lvl="3"/>
            <a:r>
              <a:rPr dirty="0">
                <a:sym typeface="+mn-ea"/>
              </a:rPr>
              <a:t>第四级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2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1"/>
            </p:custDataLst>
          </p:nvPr>
        </p:nvSpPr>
        <p:spPr>
          <a:xfrm>
            <a:off x="608400" y="1555200"/>
            <a:ext cx="51264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  <p:custDataLst>
              <p:tags r:id="rId2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l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单击此处编辑文本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2021/1/26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1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  <p:custDataLst>
              <p:tags r:id="rId2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 indent="0" eaLnBrk="1" fontAlgn="auto" latinLnBrk="0" hangingPunct="1">
              <a:lnSpc>
                <a:spcPct val="160000"/>
              </a:lnSpc>
              <a:spcAft>
                <a:spcPts val="1600"/>
              </a:spcAft>
              <a:buNone/>
              <a:defRPr spc="3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1.xml"/><Relationship Id="rId18" Type="http://schemas.openxmlformats.org/officeDocument/2006/relationships/tags" Target="../tags/tag6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17" Type="http://schemas.openxmlformats.org/officeDocument/2006/relationships/tags" Target="../tags/tag5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ags" Target="../tags/tag3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ags" Target="../tags/tag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3"/>
            </p:custDataLst>
          </p:nvPr>
        </p:nvSpPr>
        <p:spPr>
          <a:xfrm>
            <a:off x="608400" y="608400"/>
            <a:ext cx="10969200" cy="648000"/>
          </a:xfrm>
          <a:prstGeom prst="rect">
            <a:avLst/>
          </a:prstGeom>
        </p:spPr>
        <p:txBody>
          <a:bodyPr vert="horz" lIns="101600" tIns="38100" rIns="76200" bIns="3810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4"/>
            </p:custDataLst>
          </p:nvPr>
        </p:nvSpPr>
        <p:spPr>
          <a:xfrm>
            <a:off x="608400" y="1515600"/>
            <a:ext cx="10969200" cy="473688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5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  <a:t>2021/1/26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6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7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8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64.xml"/><Relationship Id="rId1" Type="http://schemas.openxmlformats.org/officeDocument/2006/relationships/tags" Target="../tags/tag63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7.png"/><Relationship Id="rId7" Type="http://schemas.openxmlformats.org/officeDocument/2006/relationships/image" Target="../media/image10.jp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1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microsoft.com/office/2007/relationships/hdphoto" Target="../media/hdphoto1.wdp"/><Relationship Id="rId9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73000"/>
            <a:lum/>
          </a:blip>
          <a:srcRect/>
          <a:stretch>
            <a:fillRect t="-14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2141858" y="258420"/>
            <a:ext cx="7908284" cy="2877617"/>
          </a:xfrm>
        </p:spPr>
        <p:txBody>
          <a:bodyPr>
            <a:normAutofit/>
          </a:bodyPr>
          <a:lstStyle/>
          <a:p>
            <a:r>
              <a:rPr lang="zh-CN" altLang="en-US" sz="5400" b="0" spc="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我的寒假作品集</a:t>
            </a:r>
            <a:br>
              <a:rPr lang="zh-CN" altLang="zh-CN" sz="5400" dirty="0"/>
            </a:br>
            <a:r>
              <a:rPr lang="zh-CN" altLang="en-US" sz="2700" dirty="0">
                <a:solidFill>
                  <a:schemeClr val="bg2">
                    <a:lumMod val="95000"/>
                  </a:schemeClr>
                </a:solidFill>
              </a:rPr>
              <a:t>五</a:t>
            </a:r>
            <a:r>
              <a:rPr lang="en-US" altLang="zh-CN" sz="2700" dirty="0">
                <a:solidFill>
                  <a:schemeClr val="bg2">
                    <a:lumMod val="95000"/>
                  </a:schemeClr>
                </a:solidFill>
              </a:rPr>
              <a:t>(2)</a:t>
            </a:r>
            <a:r>
              <a:rPr lang="zh-CN" altLang="en-US" sz="2700" dirty="0">
                <a:solidFill>
                  <a:schemeClr val="bg2">
                    <a:lumMod val="95000"/>
                  </a:schemeClr>
                </a:solidFill>
              </a:rPr>
              <a:t>班乐宇轩</a:t>
            </a:r>
            <a:br>
              <a:rPr lang="zh-CN" altLang="zh-CN" dirty="0"/>
            </a:br>
            <a:endParaRPr lang="zh-CN" altLang="zh-CN" sz="5335" dirty="0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副标题 6">
            <a:extLst>
              <a:ext uri="{FF2B5EF4-FFF2-40B4-BE49-F238E27FC236}">
                <a16:creationId xmlns:a16="http://schemas.microsoft.com/office/drawing/2014/main" id="{DFE5D86E-D115-4D73-BFF5-702BB0AC8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3473" y="399480"/>
            <a:ext cx="5693791" cy="757077"/>
          </a:xfrm>
        </p:spPr>
        <p:txBody>
          <a:bodyPr>
            <a:noAutofit/>
          </a:bodyPr>
          <a:lstStyle/>
          <a:p>
            <a:r>
              <a:rPr lang="zh-CN" altLang="en-US" sz="2800" spc="0">
                <a:ln w="0"/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一片又大又丑的叶子</a:t>
            </a:r>
            <a:endParaRPr lang="en-US" altLang="zh-CN" sz="2800" spc="0" dirty="0">
              <a:ln w="0"/>
              <a:solidFill>
                <a:schemeClr val="tx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98538B-973E-4920-82EE-61EE43A9C875}"/>
              </a:ext>
            </a:extLst>
          </p:cNvPr>
          <p:cNvSpPr txBox="1"/>
          <p:nvPr/>
        </p:nvSpPr>
        <p:spPr>
          <a:xfrm>
            <a:off x="5095783" y="1094413"/>
            <a:ext cx="6809173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7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 </a:t>
            </a:r>
            <a:r>
              <a:rPr lang="zh-CN" altLang="en-US" sz="17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      今天下午，天上没有一丝云彩。太阳热烈地照在地上了，在龙岗公园骑车的我忽然发现了地上有一些奇怪的叶子，我赶紧去看。</a:t>
            </a:r>
            <a:endParaRPr lang="en-US" altLang="zh-CN" sz="1700" spc="0" dirty="0">
              <a:ln w="0"/>
              <a:solidFill>
                <a:schemeClr val="tx1"/>
              </a:solidFill>
              <a:latin typeface="+mj-ea"/>
              <a:ea typeface="+mj-ea"/>
            </a:endParaRPr>
          </a:p>
          <a:p>
            <a:endParaRPr lang="en-US" altLang="zh-CN" sz="1700" dirty="0">
              <a:ln w="0"/>
              <a:latin typeface="+mj-ea"/>
              <a:ea typeface="+mj-ea"/>
            </a:endParaRPr>
          </a:p>
          <a:p>
            <a:pPr algn="l"/>
            <a:r>
              <a:rPr lang="en-US" altLang="zh-CN" sz="1700" dirty="0">
                <a:ln w="0"/>
                <a:latin typeface="+mj-ea"/>
                <a:ea typeface="+mj-ea"/>
              </a:rPr>
              <a:t>       </a:t>
            </a:r>
            <a:r>
              <a:rPr lang="zh-CN" altLang="en-US" sz="1700" dirty="0">
                <a:ln w="0"/>
                <a:latin typeface="+mj-ea"/>
                <a:ea typeface="+mj-ea"/>
              </a:rPr>
              <a:t>这些叶子非常大，比大象的耳朵都大。我真想拿起来当扇子用。我放眼望去，发现地上都铺满了这种叶子，就像仙女散花一般。</a:t>
            </a:r>
            <a:endParaRPr lang="en-US" altLang="zh-CN" sz="1700" dirty="0">
              <a:ln w="0"/>
              <a:latin typeface="+mj-ea"/>
              <a:ea typeface="+mj-ea"/>
            </a:endParaRPr>
          </a:p>
          <a:p>
            <a:pPr algn="l"/>
            <a:endParaRPr lang="en-US" altLang="zh-CN" sz="1700" dirty="0">
              <a:ln w="0"/>
              <a:latin typeface="+mj-ea"/>
              <a:ea typeface="+mj-ea"/>
            </a:endParaRPr>
          </a:p>
          <a:p>
            <a:pPr algn="l"/>
            <a:r>
              <a:rPr lang="en-US" altLang="zh-CN" sz="1700" dirty="0">
                <a:ln w="0"/>
                <a:latin typeface="+mj-ea"/>
                <a:ea typeface="+mj-ea"/>
              </a:rPr>
              <a:t>       </a:t>
            </a:r>
            <a:r>
              <a:rPr lang="zh-CN" altLang="en-US" sz="1700" dirty="0">
                <a:ln w="0"/>
                <a:latin typeface="+mj-ea"/>
                <a:ea typeface="+mj-ea"/>
              </a:rPr>
              <a:t>拿起一片叶子，仔细看，发现叶子上面的叶脉上盖满了看起来毛茸茸的蒲公英一样的小虫子。应该是他把叶子的养分吸走了。我又注意到，叶子枯萎了很久的部分上没有了这种虫子的踪影，却有它存在过的痕迹。而有些枯萎了不久，但已经干掉的部分又还有这种虫子存在、但蒲公英一样的花瓣却掉了许多。说明它们应该不会移动，只会在叶子枯萎之前等死。</a:t>
            </a:r>
            <a:endParaRPr lang="en-US" altLang="zh-CN" sz="1700" dirty="0">
              <a:ln w="0"/>
              <a:latin typeface="+mj-ea"/>
              <a:ea typeface="+mj-ea"/>
            </a:endParaRPr>
          </a:p>
          <a:p>
            <a:pPr algn="l"/>
            <a:endParaRPr lang="en-US" altLang="zh-CN" sz="1700" dirty="0">
              <a:ln w="0"/>
              <a:latin typeface="+mj-ea"/>
              <a:ea typeface="+mj-ea"/>
            </a:endParaRPr>
          </a:p>
          <a:p>
            <a:pPr algn="l"/>
            <a:r>
              <a:rPr lang="en-US" altLang="zh-CN" sz="1700" dirty="0">
                <a:ln w="0"/>
                <a:latin typeface="+mj-ea"/>
                <a:ea typeface="+mj-ea"/>
              </a:rPr>
              <a:t>       </a:t>
            </a:r>
            <a:r>
              <a:rPr lang="zh-CN" altLang="en-US" sz="1700" dirty="0">
                <a:ln w="0"/>
                <a:latin typeface="+mj-ea"/>
                <a:ea typeface="+mj-ea"/>
              </a:rPr>
              <a:t>那么，这些虫子生存的意义是什么？根据我的一本书上的解释</a:t>
            </a:r>
            <a:r>
              <a:rPr lang="en-US" altLang="zh-CN" sz="1700" dirty="0">
                <a:ln w="0"/>
                <a:latin typeface="+mj-ea"/>
                <a:ea typeface="+mj-ea"/>
              </a:rPr>
              <a:t>(</a:t>
            </a:r>
            <a:r>
              <a:rPr lang="zh-CN" altLang="en-US" sz="1700" dirty="0">
                <a:ln w="0"/>
                <a:latin typeface="+mj-ea"/>
                <a:ea typeface="+mj-ea"/>
              </a:rPr>
              <a:t>有可能记错</a:t>
            </a:r>
            <a:r>
              <a:rPr lang="en-US" altLang="zh-CN" sz="1700" dirty="0">
                <a:ln w="0"/>
                <a:latin typeface="+mj-ea"/>
                <a:ea typeface="+mj-ea"/>
              </a:rPr>
              <a:t>)</a:t>
            </a:r>
            <a:r>
              <a:rPr lang="zh-CN" altLang="en-US" sz="1700" dirty="0">
                <a:ln w="0"/>
                <a:latin typeface="+mj-ea"/>
                <a:ea typeface="+mj-ea"/>
              </a:rPr>
              <a:t>，一个物种生活在这个世界上，一直繁衍生息，永不灭绝，这就是活着的意义。可是，这种虫子一来到这个世界上，只过一会儿，就离开这个世界。它这是为了什么呢？这个世界上缺一个多一个它又会有什么变化吗？上帝创造的这个世界为什么会多一些东西呢？</a:t>
            </a:r>
            <a:endParaRPr lang="en-US" altLang="zh-CN" sz="1700" dirty="0">
              <a:ln w="0"/>
              <a:latin typeface="+mj-ea"/>
              <a:ea typeface="+mj-ea"/>
            </a:endParaRPr>
          </a:p>
          <a:p>
            <a:pPr algn="l"/>
            <a:endParaRPr lang="en-US" altLang="zh-CN" sz="1700" dirty="0">
              <a:ln w="0"/>
              <a:latin typeface="+mj-ea"/>
              <a:ea typeface="+mj-ea"/>
            </a:endParaRPr>
          </a:p>
          <a:p>
            <a:pPr algn="l"/>
            <a:r>
              <a:rPr lang="zh-CN" altLang="en-US" sz="1700" dirty="0">
                <a:ln w="0"/>
                <a:latin typeface="+mj-ea"/>
                <a:ea typeface="+mj-ea"/>
              </a:rPr>
              <a:t>       哎呀，扯远了，妈妈叫我赶紧走，我就跟着他上山了。</a:t>
            </a:r>
            <a:endParaRPr lang="en-US" altLang="zh-CN" sz="1700" dirty="0">
              <a:ln w="0"/>
              <a:latin typeface="+mj-ea"/>
              <a:ea typeface="+mj-ea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0F23C36B-0ACE-4A27-B630-FE3FA0A28330}"/>
              </a:ext>
            </a:extLst>
          </p:cNvPr>
          <p:cNvGrpSpPr/>
          <p:nvPr/>
        </p:nvGrpSpPr>
        <p:grpSpPr>
          <a:xfrm>
            <a:off x="77692" y="239682"/>
            <a:ext cx="4789234" cy="6343124"/>
            <a:chOff x="77692" y="257437"/>
            <a:chExt cx="4789234" cy="6343124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0F50F77E-BBF7-4408-B7C0-EC9A846BFE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0397"/>
            <a:stretch/>
          </p:blipFill>
          <p:spPr>
            <a:xfrm>
              <a:off x="77692" y="257437"/>
              <a:ext cx="2206906" cy="3759817"/>
            </a:xfrm>
            <a:prstGeom prst="rect">
              <a:avLst/>
            </a:prstGeom>
            <a:effectLst>
              <a:softEdge rad="63500"/>
            </a:effectLst>
            <a:scene3d>
              <a:camera prst="obliqueTopLeft"/>
              <a:lightRig rig="threePt" dir="t"/>
            </a:scene3d>
          </p:spPr>
        </p:pic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76D7C76E-DC0F-4744-83BA-2CE68EA9B0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692" y="4017254"/>
              <a:ext cx="2041609" cy="2583307"/>
            </a:xfrm>
            <a:prstGeom prst="rect">
              <a:avLst/>
            </a:prstGeom>
            <a:effectLst>
              <a:softEdge rad="63500"/>
            </a:effectLst>
            <a:scene3d>
              <a:camera prst="obliqueTopLeft"/>
              <a:lightRig rig="threePt" dir="t"/>
            </a:scene3d>
          </p:spPr>
        </p:pic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E7CCE64D-7773-464C-9F4C-92F8E089347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2119301" y="4017254"/>
              <a:ext cx="2747625" cy="2583307"/>
            </a:xfrm>
            <a:prstGeom prst="rect">
              <a:avLst/>
            </a:prstGeom>
            <a:blipFill>
              <a:blip r:embed="rId7"/>
              <a:stretch>
                <a:fillRect/>
              </a:stretch>
            </a:blipFill>
            <a:effectLst>
              <a:softEdge rad="63500"/>
            </a:effectLst>
            <a:scene3d>
              <a:camera prst="obliqueTopLeft"/>
              <a:lightRig rig="threePt" dir="t"/>
            </a:scene3d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52E8003C-7082-44E1-823A-F88794282F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724" r="26422" b="11899"/>
            <a:stretch/>
          </p:blipFill>
          <p:spPr>
            <a:xfrm>
              <a:off x="2284598" y="257437"/>
              <a:ext cx="2582328" cy="3759818"/>
            </a:xfrm>
            <a:prstGeom prst="rect">
              <a:avLst/>
            </a:prstGeom>
            <a:effectLst>
              <a:softEdge rad="63500"/>
            </a:effectLst>
            <a:scene3d>
              <a:camera prst="obliqueTopLeft"/>
              <a:lightRig rig="threePt" dir="t"/>
            </a:scene3d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8099218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565275"/>
            <a:ext cx="6058800" cy="3333750"/>
          </a:xfrm>
        </p:spPr>
        <p:txBody>
          <a:bodyPr>
            <a:noAutofit/>
          </a:bodyPr>
          <a:lstStyle/>
          <a:p>
            <a:r>
              <a:rPr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第一部分：</a:t>
            </a:r>
            <a:r>
              <a:rPr lang="zh-CN" altLang="en-US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本学期的</a:t>
            </a:r>
            <a:r>
              <a:rPr lang="en-US" altLang="zh-CN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4</a:t>
            </a:r>
            <a:r>
              <a:rPr lang="zh-CN" altLang="en-US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篇优秀作文</a:t>
            </a:r>
            <a:endParaRPr lang="en-US" altLang="zh-CN" sz="1800" dirty="0">
              <a:ln w="0"/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r>
              <a:rPr sz="1800" dirty="0">
                <a:solidFill>
                  <a:srgbClr val="C8C8C8"/>
                </a:solidFill>
              </a:rPr>
              <a:t>第二部分：</a:t>
            </a:r>
            <a:r>
              <a:rPr lang="en-US" altLang="zh-CN" sz="1800" dirty="0">
                <a:solidFill>
                  <a:srgbClr val="C8C8C8"/>
                </a:solidFill>
              </a:rPr>
              <a:t>《</a:t>
            </a:r>
            <a:r>
              <a:rPr lang="zh-CN" altLang="en-US" sz="1800" dirty="0">
                <a:solidFill>
                  <a:srgbClr val="C8C8C8"/>
                </a:solidFill>
              </a:rPr>
              <a:t>三国演义</a:t>
            </a:r>
            <a:r>
              <a:rPr lang="en-US" altLang="zh-CN" sz="1800" dirty="0">
                <a:solidFill>
                  <a:srgbClr val="C8C8C8"/>
                </a:solidFill>
              </a:rPr>
              <a:t>》</a:t>
            </a:r>
            <a:r>
              <a:rPr lang="zh-CN" altLang="en-US" sz="1800" dirty="0">
                <a:solidFill>
                  <a:srgbClr val="C8C8C8"/>
                </a:solidFill>
              </a:rPr>
              <a:t>读后感</a:t>
            </a:r>
            <a:endParaRPr altLang="zh-CN" sz="1800" dirty="0">
              <a:solidFill>
                <a:srgbClr val="C8C8C8"/>
              </a:solidFill>
              <a:sym typeface="+mn-ea"/>
            </a:endParaRPr>
          </a:p>
          <a:p>
            <a:r>
              <a:rPr sz="1800" dirty="0">
                <a:solidFill>
                  <a:srgbClr val="C8C8C8"/>
                </a:solidFill>
              </a:rPr>
              <a:t>第三部分：</a:t>
            </a:r>
            <a:r>
              <a:rPr lang="zh-CN" altLang="en-US" sz="1800" dirty="0">
                <a:solidFill>
                  <a:srgbClr val="C8C8C8"/>
                </a:solidFill>
              </a:rPr>
              <a:t>作文</a:t>
            </a:r>
            <a:r>
              <a:rPr lang="en-US" altLang="zh-CN" sz="1800" dirty="0">
                <a:solidFill>
                  <a:srgbClr val="C8C8C8"/>
                </a:solidFill>
              </a:rPr>
              <a:t>《</a:t>
            </a:r>
            <a:r>
              <a:rPr lang="zh-CN" altLang="en-US" sz="1800" dirty="0">
                <a:solidFill>
                  <a:srgbClr val="C8C8C8"/>
                </a:solidFill>
              </a:rPr>
              <a:t>我家的年夜饭</a:t>
            </a:r>
            <a:r>
              <a:rPr lang="en-US" altLang="zh-CN" sz="1800" dirty="0">
                <a:solidFill>
                  <a:srgbClr val="C8C8C8"/>
                </a:solidFill>
              </a:rPr>
              <a:t>》</a:t>
            </a:r>
          </a:p>
          <a:p>
            <a:r>
              <a:rPr lang="zh-CN" altLang="en-US" sz="1800" dirty="0">
                <a:solidFill>
                  <a:srgbClr val="C8C8C8"/>
                </a:solidFill>
              </a:rPr>
              <a:t>第四部分：记录寒假的不同的生活与见闻（共</a:t>
            </a:r>
            <a:r>
              <a:rPr lang="en-US" altLang="zh-CN" sz="1800" dirty="0">
                <a:solidFill>
                  <a:srgbClr val="C8C8C8"/>
                </a:solidFill>
              </a:rPr>
              <a:t>10</a:t>
            </a:r>
            <a:r>
              <a:rPr lang="zh-CN" altLang="en-US" sz="1800" dirty="0">
                <a:solidFill>
                  <a:srgbClr val="C8C8C8"/>
                </a:solidFill>
              </a:rPr>
              <a:t>个主题）</a:t>
            </a:r>
            <a:endParaRPr sz="1800" dirty="0">
              <a:solidFill>
                <a:srgbClr val="C8C8C8"/>
              </a:solidFill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586787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D95F44-8C35-4B14-B28F-85763713FF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我的脑白金妈妈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FE92A8-18D4-4A14-9C9A-1E1E6497E2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400" y="1490400"/>
            <a:ext cx="10969200" cy="4759200"/>
          </a:xfrm>
        </p:spPr>
        <p:txBody>
          <a:bodyPr/>
          <a:lstStyle/>
          <a:p>
            <a:pPr algn="l"/>
            <a:r>
              <a:rPr lang="en-US" altLang="zh-CN" dirty="0">
                <a:solidFill>
                  <a:srgbClr val="272D34"/>
                </a:solidFill>
                <a:latin typeface="PingHei"/>
              </a:rPr>
              <a:t>         </a:t>
            </a:r>
            <a:r>
              <a:rPr lang="zh-CN" altLang="en-US" b="0" i="0" dirty="0">
                <a:solidFill>
                  <a:srgbClr val="272D34"/>
                </a:solidFill>
                <a:effectLst/>
                <a:latin typeface="PingHei"/>
              </a:rPr>
              <a:t>我的妈妈因为比较“老”了，有时会忘记一些事。并且由于“脑白金”是补脑的，就成了“健忘”的代名词了。</a:t>
            </a:r>
            <a:endParaRPr lang="en-US" altLang="zh-CN" b="0" i="0" dirty="0">
              <a:solidFill>
                <a:srgbClr val="272D34"/>
              </a:solidFill>
              <a:effectLst/>
              <a:latin typeface="PingHei"/>
            </a:endParaRPr>
          </a:p>
          <a:p>
            <a:pPr algn="l"/>
            <a:r>
              <a:rPr lang="en-US" altLang="zh-CN" dirty="0">
                <a:solidFill>
                  <a:srgbClr val="272D34"/>
                </a:solidFill>
                <a:latin typeface="PingHei"/>
              </a:rPr>
              <a:t>         </a:t>
            </a:r>
            <a:r>
              <a:rPr lang="zh-CN" altLang="en-US" b="0" i="0" dirty="0">
                <a:solidFill>
                  <a:srgbClr val="272D34"/>
                </a:solidFill>
                <a:effectLst/>
                <a:latin typeface="PingHei"/>
              </a:rPr>
              <a:t>有一天，我上学马上就要迟到了，就叫妈妈开电动车送我去上学。我们非常着急的跑到了地下室。正当我们准备开车时，妈妈却说：“不好了，我没有带车钥匙。”妈妈赶忙回家去拿。我在下面感觉度日如年，不！应该是度秒如年。终于，在</a:t>
            </a:r>
            <a:r>
              <a:rPr lang="en-US" altLang="zh-CN" b="0" i="0" dirty="0">
                <a:solidFill>
                  <a:srgbClr val="272D34"/>
                </a:solidFill>
                <a:effectLst/>
                <a:latin typeface="PingHei"/>
              </a:rPr>
              <a:t>500</a:t>
            </a:r>
            <a:r>
              <a:rPr lang="en-US" altLang="zh-CN" dirty="0">
                <a:solidFill>
                  <a:srgbClr val="272D34"/>
                </a:solidFill>
                <a:latin typeface="PingHei"/>
              </a:rPr>
              <a:t>“</a:t>
            </a:r>
            <a:r>
              <a:rPr lang="zh-CN" altLang="en-US" b="0" i="0" dirty="0">
                <a:solidFill>
                  <a:srgbClr val="272D34"/>
                </a:solidFill>
                <a:effectLst/>
                <a:latin typeface="PingHei"/>
              </a:rPr>
              <a:t>年</a:t>
            </a:r>
            <a:r>
              <a:rPr lang="en-US" altLang="zh-CN" b="0" i="0" dirty="0">
                <a:solidFill>
                  <a:srgbClr val="272D34"/>
                </a:solidFill>
                <a:effectLst/>
                <a:latin typeface="PingHei"/>
              </a:rPr>
              <a:t>”</a:t>
            </a:r>
            <a:r>
              <a:rPr lang="zh-CN" altLang="en-US" b="0" i="0" dirty="0">
                <a:solidFill>
                  <a:srgbClr val="272D34"/>
                </a:solidFill>
                <a:effectLst/>
                <a:latin typeface="PingHei"/>
              </a:rPr>
              <a:t>后，妈妈下楼来了。虽然车钥匙拿到了，可是我老觉得妈妈身上少了点什么，但又说不出来。我们飞快的把车开到了小区出口处，门卫就把我们拦下了。门卫对我们说：“骑电动车不戴头盔者禁止出入小区！”我这才发现妈妈没有戴头盔。原来，妈妈回家拿车钥匙时，把头盔又落下了。我在小区出口处</a:t>
            </a:r>
            <a:r>
              <a:rPr lang="zh-CN" altLang="en-US" dirty="0">
                <a:solidFill>
                  <a:srgbClr val="272D34"/>
                </a:solidFill>
                <a:latin typeface="PingHei"/>
              </a:rPr>
              <a:t>又</a:t>
            </a:r>
            <a:r>
              <a:rPr lang="zh-CN" altLang="en-US" b="0" i="0" dirty="0">
                <a:solidFill>
                  <a:srgbClr val="272D34"/>
                </a:solidFill>
                <a:effectLst/>
                <a:latin typeface="PingHei"/>
              </a:rPr>
              <a:t>等了老妈</a:t>
            </a:r>
            <a:r>
              <a:rPr lang="en-US" altLang="zh-CN" b="0" i="0" dirty="0">
                <a:solidFill>
                  <a:srgbClr val="272D34"/>
                </a:solidFill>
                <a:effectLst/>
                <a:latin typeface="PingHei"/>
              </a:rPr>
              <a:t>500“</a:t>
            </a:r>
            <a:r>
              <a:rPr lang="zh-CN" altLang="en-US" b="0" i="0" dirty="0">
                <a:solidFill>
                  <a:srgbClr val="272D34"/>
                </a:solidFill>
                <a:effectLst/>
                <a:latin typeface="PingHei"/>
              </a:rPr>
              <a:t>年”后，妈妈还没有来到出口处。我再等了一会儿，终于，妈妈进入了我的视线。原来，妈妈这一次忘记了该走哪号出口。我在一号出口，她却跑到了二号出口去了。我们坐上电动车，飞往学校。尽管是“飞”过去，还是迟到了，被老师说了一顿。哎，谁叫我有一个“脑白金”妈妈呢？</a:t>
            </a:r>
          </a:p>
          <a:p>
            <a:pPr algn="l"/>
            <a:r>
              <a:rPr lang="zh-CN" altLang="en-US" dirty="0">
                <a:solidFill>
                  <a:srgbClr val="272D34"/>
                </a:solidFill>
                <a:latin typeface="PingHei"/>
              </a:rPr>
              <a:t>         </a:t>
            </a:r>
            <a:r>
              <a:rPr lang="zh-CN" altLang="en-US" b="0" i="0" dirty="0">
                <a:solidFill>
                  <a:srgbClr val="272D34"/>
                </a:solidFill>
                <a:effectLst/>
                <a:latin typeface="PingHei"/>
              </a:rPr>
              <a:t>还有一次，妈妈给我办一个什么证，结果最重要的身份证不见了。于是，在家中展开了“地毯式”发掘，连书架上每一本书里面都不放过。你猜最后怎么着？我们居然在饭桌上发现了它。呵呵，原来是妈妈在喝水的时候丢下的，真是滑稽啊！</a:t>
            </a:r>
            <a:endParaRPr lang="en-US" altLang="zh-CN" b="0" i="0" dirty="0">
              <a:solidFill>
                <a:srgbClr val="272D34"/>
              </a:solidFill>
              <a:effectLst/>
              <a:latin typeface="PingHei"/>
            </a:endParaRPr>
          </a:p>
          <a:p>
            <a:pPr algn="l"/>
            <a:r>
              <a:rPr lang="en-US" altLang="zh-CN" dirty="0">
                <a:solidFill>
                  <a:srgbClr val="272D34"/>
                </a:solidFill>
                <a:latin typeface="PingHei"/>
              </a:rPr>
              <a:t>         </a:t>
            </a:r>
            <a:r>
              <a:rPr lang="zh-CN" altLang="en-US" b="0" i="0" dirty="0">
                <a:solidFill>
                  <a:srgbClr val="272D34"/>
                </a:solidFill>
                <a:effectLst/>
                <a:latin typeface="PingHei"/>
              </a:rPr>
              <a:t>有一天，妈妈有在找东西了，嘴里嘀咕着：“我新买的书怎么不见了？”哎，你说，我现在要不要去帮帮她找呢？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7521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55AA88-ABE4-42A2-A439-6A568B0AD3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dirty="0"/>
              <a:t>堵在路上的启发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E5C866-854B-44D9-9AE7-B22A372C17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/>
          <a:lstStyle/>
          <a:p>
            <a:r>
              <a:rPr lang="zh-CN" altLang="en-US" dirty="0">
                <a:solidFill>
                  <a:srgbClr val="272D34"/>
                </a:solidFill>
                <a:latin typeface="PingHei"/>
              </a:rPr>
              <a:t>        今天是</a:t>
            </a:r>
            <a:r>
              <a:rPr lang="en-US" altLang="zh-CN" dirty="0">
                <a:solidFill>
                  <a:srgbClr val="272D34"/>
                </a:solidFill>
                <a:latin typeface="PingHei"/>
              </a:rPr>
              <a:t>2020</a:t>
            </a:r>
            <a:r>
              <a:rPr lang="zh-CN" altLang="en-US" dirty="0">
                <a:solidFill>
                  <a:srgbClr val="272D34"/>
                </a:solidFill>
                <a:latin typeface="PingHei"/>
              </a:rPr>
              <a:t>年</a:t>
            </a:r>
            <a:r>
              <a:rPr lang="en-US" altLang="zh-CN" dirty="0">
                <a:solidFill>
                  <a:srgbClr val="272D34"/>
                </a:solidFill>
                <a:latin typeface="PingHei"/>
              </a:rPr>
              <a:t>10</a:t>
            </a:r>
            <a:r>
              <a:rPr lang="zh-CN" altLang="en-US" dirty="0">
                <a:solidFill>
                  <a:srgbClr val="272D34"/>
                </a:solidFill>
                <a:latin typeface="PingHei"/>
              </a:rPr>
              <a:t>月</a:t>
            </a:r>
            <a:r>
              <a:rPr lang="en-US" altLang="zh-CN" dirty="0">
                <a:solidFill>
                  <a:srgbClr val="272D34"/>
                </a:solidFill>
                <a:latin typeface="PingHei"/>
              </a:rPr>
              <a:t>2</a:t>
            </a:r>
            <a:r>
              <a:rPr lang="zh-CN" altLang="en-US" dirty="0">
                <a:solidFill>
                  <a:srgbClr val="272D34"/>
                </a:solidFill>
                <a:latin typeface="PingHei"/>
              </a:rPr>
              <a:t>日，对我来说是个特别的日子。因为今天我们一家</a:t>
            </a:r>
            <a:r>
              <a:rPr lang="en-US" altLang="zh-CN" dirty="0">
                <a:solidFill>
                  <a:srgbClr val="272D34"/>
                </a:solidFill>
                <a:latin typeface="PingHei"/>
              </a:rPr>
              <a:t>6</a:t>
            </a:r>
            <a:r>
              <a:rPr lang="zh-CN" altLang="en-US" dirty="0">
                <a:solidFill>
                  <a:srgbClr val="272D34"/>
                </a:solidFill>
                <a:latin typeface="PingHei"/>
              </a:rPr>
              <a:t>口要回老家。</a:t>
            </a:r>
            <a:endParaRPr lang="en-US" altLang="zh-CN" dirty="0">
              <a:solidFill>
                <a:srgbClr val="272D34"/>
              </a:solidFill>
              <a:latin typeface="PingHei"/>
            </a:endParaRPr>
          </a:p>
          <a:p>
            <a:r>
              <a:rPr lang="en-US" altLang="zh-CN" dirty="0">
                <a:solidFill>
                  <a:srgbClr val="272D34"/>
                </a:solidFill>
                <a:latin typeface="PingHei"/>
              </a:rPr>
              <a:t>        </a:t>
            </a:r>
            <a:r>
              <a:rPr lang="zh-CN" altLang="en-US" dirty="0">
                <a:solidFill>
                  <a:srgbClr val="272D34"/>
                </a:solidFill>
                <a:latin typeface="PingHei"/>
              </a:rPr>
              <a:t>我们凌晨</a:t>
            </a:r>
            <a:r>
              <a:rPr lang="en-US" altLang="zh-CN" dirty="0">
                <a:solidFill>
                  <a:srgbClr val="272D34"/>
                </a:solidFill>
                <a:latin typeface="PingHei"/>
              </a:rPr>
              <a:t>4</a:t>
            </a:r>
            <a:r>
              <a:rPr lang="zh-CN" altLang="en-US" dirty="0">
                <a:solidFill>
                  <a:srgbClr val="272D34"/>
                </a:solidFill>
                <a:latin typeface="PingHei"/>
              </a:rPr>
              <a:t>点出发，一开始路上很通畅。可是到了</a:t>
            </a:r>
            <a:r>
              <a:rPr lang="en-US" altLang="zh-CN" dirty="0">
                <a:solidFill>
                  <a:srgbClr val="272D34"/>
                </a:solidFill>
                <a:latin typeface="PingHei"/>
              </a:rPr>
              <a:t>5 </a:t>
            </a:r>
            <a:r>
              <a:rPr lang="zh-CN" altLang="en-US" dirty="0">
                <a:solidFill>
                  <a:srgbClr val="272D34"/>
                </a:solidFill>
                <a:latin typeface="PingHei"/>
              </a:rPr>
              <a:t>点的时候，高速上开始堵了起来。我们想绕国道，可是因为妈妈手机位置跟新太慢，我们被堵在了高速上。。“妈呀！”真在看地图的妈妈</a:t>
            </a:r>
          </a:p>
        </p:txBody>
      </p:sp>
    </p:spTree>
    <p:extLst>
      <p:ext uri="{BB962C8B-B14F-4D97-AF65-F5344CB8AC3E}">
        <p14:creationId xmlns:p14="http://schemas.microsoft.com/office/powerpoint/2010/main" val="23885826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565275"/>
            <a:ext cx="6058800" cy="3333750"/>
          </a:xfrm>
        </p:spPr>
        <p:txBody>
          <a:bodyPr>
            <a:noAutofit/>
          </a:bodyPr>
          <a:lstStyle/>
          <a:p>
            <a:r>
              <a:rPr lang="zh-CN" altLang="en-US" sz="1800" dirty="0">
                <a:solidFill>
                  <a:srgbClr val="C8C8C8"/>
                </a:solidFill>
              </a:rPr>
              <a:t>第一部分：本学期的</a:t>
            </a:r>
            <a:r>
              <a:rPr lang="en-US" altLang="zh-CN" sz="1800" dirty="0">
                <a:solidFill>
                  <a:srgbClr val="C8C8C8"/>
                </a:solidFill>
              </a:rPr>
              <a:t>4</a:t>
            </a:r>
            <a:r>
              <a:rPr lang="zh-CN" altLang="en-US" sz="1800" dirty="0">
                <a:solidFill>
                  <a:srgbClr val="C8C8C8"/>
                </a:solidFill>
              </a:rPr>
              <a:t>篇优秀作文</a:t>
            </a:r>
            <a:endParaRPr lang="en-US" altLang="zh-CN" sz="1800" dirty="0">
              <a:solidFill>
                <a:srgbClr val="C8C8C8"/>
              </a:solidFill>
            </a:endParaRPr>
          </a:p>
          <a:p>
            <a:r>
              <a:rPr lang="zh-CN" altLang="en-US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第二部分：</a:t>
            </a:r>
            <a:r>
              <a:rPr lang="en-US" altLang="zh-CN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《</a:t>
            </a:r>
            <a:r>
              <a:rPr lang="zh-CN" altLang="en-US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三国演义</a:t>
            </a:r>
            <a:r>
              <a:rPr lang="en-US" altLang="zh-CN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》</a:t>
            </a:r>
            <a:r>
              <a:rPr lang="zh-CN" altLang="en-US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读后感</a:t>
            </a:r>
            <a:endParaRPr lang="zh-CN" altLang="zh-CN" sz="1800" dirty="0">
              <a:ln w="0"/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sz="1800" dirty="0">
                <a:solidFill>
                  <a:srgbClr val="C8C8C8"/>
                </a:solidFill>
              </a:rPr>
              <a:t>第三部分：</a:t>
            </a:r>
            <a:r>
              <a:rPr lang="zh-CN" altLang="en-US" sz="1800" dirty="0">
                <a:solidFill>
                  <a:srgbClr val="C8C8C8"/>
                </a:solidFill>
              </a:rPr>
              <a:t>作文</a:t>
            </a:r>
            <a:r>
              <a:rPr lang="en-US" altLang="zh-CN" sz="1800" dirty="0">
                <a:solidFill>
                  <a:srgbClr val="C8C8C8"/>
                </a:solidFill>
              </a:rPr>
              <a:t>《</a:t>
            </a:r>
            <a:r>
              <a:rPr lang="zh-CN" altLang="en-US" sz="1800" dirty="0">
                <a:solidFill>
                  <a:srgbClr val="C8C8C8"/>
                </a:solidFill>
              </a:rPr>
              <a:t>我家的年夜饭</a:t>
            </a:r>
            <a:r>
              <a:rPr lang="en-US" altLang="zh-CN" sz="1800" dirty="0">
                <a:solidFill>
                  <a:srgbClr val="C8C8C8"/>
                </a:solidFill>
              </a:rPr>
              <a:t>》</a:t>
            </a:r>
          </a:p>
          <a:p>
            <a:r>
              <a:rPr lang="zh-CN" altLang="en-US" sz="1800" dirty="0">
                <a:solidFill>
                  <a:srgbClr val="C8C8C8"/>
                </a:solidFill>
              </a:rPr>
              <a:t>第四部分：记录寒假的不同的生活与见闻（共</a:t>
            </a:r>
            <a:r>
              <a:rPr lang="en-US" altLang="zh-CN" sz="1800" dirty="0">
                <a:solidFill>
                  <a:srgbClr val="C8C8C8"/>
                </a:solidFill>
              </a:rPr>
              <a:t>10</a:t>
            </a:r>
            <a:r>
              <a:rPr lang="zh-CN" altLang="en-US" sz="1800" dirty="0">
                <a:solidFill>
                  <a:srgbClr val="C8C8C8"/>
                </a:solidFill>
              </a:rPr>
              <a:t>个主题）</a:t>
            </a:r>
            <a:endParaRPr sz="1800" dirty="0">
              <a:solidFill>
                <a:srgbClr val="C8C8C8"/>
              </a:solidFill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目录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022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565275"/>
            <a:ext cx="6058800" cy="3333750"/>
          </a:xfrm>
        </p:spPr>
        <p:txBody>
          <a:bodyPr>
            <a:noAutofit/>
          </a:bodyPr>
          <a:lstStyle/>
          <a:p>
            <a:r>
              <a:rPr lang="zh-CN" altLang="en-US" sz="1800" dirty="0">
                <a:solidFill>
                  <a:srgbClr val="C8C8C8"/>
                </a:solidFill>
              </a:rPr>
              <a:t>第一部分：本学期的</a:t>
            </a:r>
            <a:r>
              <a:rPr lang="en-US" altLang="zh-CN" sz="1800" dirty="0">
                <a:solidFill>
                  <a:srgbClr val="C8C8C8"/>
                </a:solidFill>
              </a:rPr>
              <a:t>4</a:t>
            </a:r>
            <a:r>
              <a:rPr lang="zh-CN" altLang="en-US" sz="1800" dirty="0">
                <a:solidFill>
                  <a:srgbClr val="C8C8C8"/>
                </a:solidFill>
              </a:rPr>
              <a:t>篇优秀作文</a:t>
            </a:r>
            <a:endParaRPr lang="en-US" altLang="zh-CN" sz="1800" dirty="0">
              <a:solidFill>
                <a:srgbClr val="C8C8C8"/>
              </a:solidFill>
            </a:endParaRPr>
          </a:p>
          <a:p>
            <a:r>
              <a:rPr lang="zh-CN" altLang="en-US" sz="1800" dirty="0">
                <a:solidFill>
                  <a:srgbClr val="C8C8C8"/>
                </a:solidFill>
              </a:rPr>
              <a:t>第二部分：</a:t>
            </a:r>
            <a:r>
              <a:rPr lang="en-US" altLang="zh-CN" sz="1800" dirty="0">
                <a:solidFill>
                  <a:srgbClr val="C8C8C8"/>
                </a:solidFill>
              </a:rPr>
              <a:t>《</a:t>
            </a:r>
            <a:r>
              <a:rPr lang="zh-CN" altLang="en-US" sz="1800" dirty="0">
                <a:solidFill>
                  <a:srgbClr val="C8C8C8"/>
                </a:solidFill>
              </a:rPr>
              <a:t>三国演义</a:t>
            </a:r>
            <a:r>
              <a:rPr lang="en-US" altLang="zh-CN" sz="1800" dirty="0">
                <a:solidFill>
                  <a:srgbClr val="C8C8C8"/>
                </a:solidFill>
              </a:rPr>
              <a:t>》</a:t>
            </a:r>
            <a:r>
              <a:rPr lang="zh-CN" altLang="en-US" sz="1800" dirty="0">
                <a:solidFill>
                  <a:srgbClr val="C8C8C8"/>
                </a:solidFill>
              </a:rPr>
              <a:t>读后感</a:t>
            </a:r>
            <a:endParaRPr lang="zh-CN" altLang="zh-CN" sz="1800" dirty="0">
              <a:solidFill>
                <a:srgbClr val="C8C8C8"/>
              </a:solidFill>
            </a:endParaRPr>
          </a:p>
          <a:p>
            <a:r>
              <a:rPr lang="zh-CN" altLang="en-US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第三部分：作文</a:t>
            </a:r>
            <a:r>
              <a:rPr lang="en-US" altLang="zh-CN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《</a:t>
            </a:r>
            <a:r>
              <a:rPr lang="zh-CN" altLang="en-US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我家的年夜饭</a:t>
            </a:r>
            <a:r>
              <a:rPr lang="en-US" altLang="zh-CN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》</a:t>
            </a:r>
          </a:p>
          <a:p>
            <a:r>
              <a:rPr lang="zh-CN" altLang="en-US" sz="1800" dirty="0">
                <a:solidFill>
                  <a:srgbClr val="C8C8C8"/>
                </a:solidFill>
              </a:rPr>
              <a:t>第四部分：记录寒假的不同的生活与见闻（共</a:t>
            </a:r>
            <a:r>
              <a:rPr lang="en-US" altLang="zh-CN" sz="1800" dirty="0">
                <a:solidFill>
                  <a:srgbClr val="C8C8C8"/>
                </a:solidFill>
              </a:rPr>
              <a:t>10</a:t>
            </a:r>
            <a:r>
              <a:rPr lang="zh-CN" altLang="en-US" sz="1800" dirty="0">
                <a:solidFill>
                  <a:srgbClr val="C8C8C8"/>
                </a:solidFill>
              </a:rPr>
              <a:t>个主题）</a:t>
            </a:r>
            <a:endParaRPr sz="1800" dirty="0">
              <a:solidFill>
                <a:srgbClr val="C8C8C8"/>
              </a:solidFill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目录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28084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8330" y="1565275"/>
            <a:ext cx="6058800" cy="3333750"/>
          </a:xfrm>
        </p:spPr>
        <p:txBody>
          <a:bodyPr>
            <a:noAutofit/>
          </a:bodyPr>
          <a:lstStyle/>
          <a:p>
            <a:r>
              <a:rPr lang="zh-CN" altLang="en-US" sz="1800" dirty="0">
                <a:solidFill>
                  <a:srgbClr val="C8C8C8"/>
                </a:solidFill>
              </a:rPr>
              <a:t>第一部分：本学期的</a:t>
            </a:r>
            <a:r>
              <a:rPr lang="en-US" altLang="zh-CN" sz="1800" dirty="0">
                <a:solidFill>
                  <a:srgbClr val="C8C8C8"/>
                </a:solidFill>
              </a:rPr>
              <a:t>4</a:t>
            </a:r>
            <a:r>
              <a:rPr lang="zh-CN" altLang="en-US" sz="1800" dirty="0">
                <a:solidFill>
                  <a:srgbClr val="C8C8C8"/>
                </a:solidFill>
              </a:rPr>
              <a:t>篇优秀作文</a:t>
            </a:r>
            <a:endParaRPr lang="en-US" altLang="zh-CN" sz="1800" dirty="0">
              <a:solidFill>
                <a:srgbClr val="C8C8C8"/>
              </a:solidFill>
            </a:endParaRPr>
          </a:p>
          <a:p>
            <a:r>
              <a:rPr lang="zh-CN" altLang="en-US" sz="1800" dirty="0">
                <a:solidFill>
                  <a:srgbClr val="C8C8C8"/>
                </a:solidFill>
              </a:rPr>
              <a:t>第二部分：</a:t>
            </a:r>
            <a:r>
              <a:rPr lang="en-US" altLang="zh-CN" sz="1800" dirty="0">
                <a:solidFill>
                  <a:srgbClr val="C8C8C8"/>
                </a:solidFill>
              </a:rPr>
              <a:t>《</a:t>
            </a:r>
            <a:r>
              <a:rPr lang="zh-CN" altLang="en-US" sz="1800" dirty="0">
                <a:solidFill>
                  <a:srgbClr val="C8C8C8"/>
                </a:solidFill>
              </a:rPr>
              <a:t>三国演义</a:t>
            </a:r>
            <a:r>
              <a:rPr lang="en-US" altLang="zh-CN" sz="1800" dirty="0">
                <a:solidFill>
                  <a:srgbClr val="C8C8C8"/>
                </a:solidFill>
              </a:rPr>
              <a:t>》</a:t>
            </a:r>
            <a:r>
              <a:rPr lang="zh-CN" altLang="en-US" sz="1800" dirty="0">
                <a:solidFill>
                  <a:srgbClr val="C8C8C8"/>
                </a:solidFill>
              </a:rPr>
              <a:t>读后感</a:t>
            </a:r>
            <a:endParaRPr lang="zh-CN" altLang="zh-CN" sz="1800" dirty="0">
              <a:solidFill>
                <a:srgbClr val="C8C8C8"/>
              </a:solidFill>
            </a:endParaRPr>
          </a:p>
          <a:p>
            <a:r>
              <a:rPr lang="zh-CN" altLang="en-US" sz="1800" dirty="0">
                <a:solidFill>
                  <a:srgbClr val="C8C8C8"/>
                </a:solidFill>
              </a:rPr>
              <a:t>第三部分：作文</a:t>
            </a:r>
            <a:r>
              <a:rPr lang="en-US" altLang="zh-CN" sz="1800" dirty="0">
                <a:solidFill>
                  <a:srgbClr val="C8C8C8"/>
                </a:solidFill>
              </a:rPr>
              <a:t>《</a:t>
            </a:r>
            <a:r>
              <a:rPr lang="zh-CN" altLang="en-US" sz="1800" dirty="0">
                <a:solidFill>
                  <a:srgbClr val="C8C8C8"/>
                </a:solidFill>
              </a:rPr>
              <a:t>我家的年夜饭</a:t>
            </a:r>
            <a:r>
              <a:rPr lang="en-US" altLang="zh-CN" sz="1800" dirty="0">
                <a:solidFill>
                  <a:srgbClr val="C8C8C8"/>
                </a:solidFill>
              </a:rPr>
              <a:t>》</a:t>
            </a:r>
          </a:p>
          <a:p>
            <a:r>
              <a:rPr lang="zh-CN" altLang="en-US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第四部分：记录寒假的不同的生活与见闻（共</a:t>
            </a:r>
            <a:r>
              <a:rPr lang="en-US" altLang="zh-CN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10</a:t>
            </a:r>
            <a:r>
              <a:rPr lang="zh-CN" altLang="en-US" sz="1800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个主题）</a:t>
            </a:r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目录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985342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BAAAACE3-A1D5-4E6B-8000-4F93D11CE53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975" y="110188"/>
            <a:ext cx="4425083" cy="3318812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7" name="副标题 6">
            <a:extLst>
              <a:ext uri="{FF2B5EF4-FFF2-40B4-BE49-F238E27FC236}">
                <a16:creationId xmlns:a16="http://schemas.microsoft.com/office/drawing/2014/main" id="{DFE5D86E-D115-4D73-BFF5-702BB0AC8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83463" y="457651"/>
            <a:ext cx="5693791" cy="757077"/>
          </a:xfrm>
        </p:spPr>
        <p:txBody>
          <a:bodyPr>
            <a:normAutofit fontScale="32500" lnSpcReduction="20000"/>
          </a:bodyPr>
          <a:lstStyle/>
          <a:p>
            <a:r>
              <a:rPr lang="zh-CN" altLang="en-US" sz="64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榨糖机</a:t>
            </a:r>
            <a:endParaRPr lang="en-US" altLang="zh-CN" sz="6400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+mj-ea"/>
              <a:ea typeface="+mj-ea"/>
            </a:endParaRPr>
          </a:p>
          <a:p>
            <a:r>
              <a:rPr lang="en-US" altLang="zh-CN" dirty="0"/>
              <a:t>			</a:t>
            </a:r>
            <a:r>
              <a:rPr lang="en-US" altLang="zh-CN" sz="5500" dirty="0">
                <a:latin typeface="+mj-ea"/>
                <a:ea typeface="+mj-ea"/>
              </a:rPr>
              <a:t>——</a:t>
            </a:r>
            <a:r>
              <a:rPr lang="zh-CN" altLang="en-US" sz="5500" dirty="0">
                <a:latin typeface="+mj-ea"/>
                <a:ea typeface="+mj-ea"/>
              </a:rPr>
              <a:t>古人智慧的结晶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856DE8D-4151-49C7-8377-C89D759263BC}"/>
              </a:ext>
            </a:extLst>
          </p:cNvPr>
          <p:cNvSpPr txBox="1"/>
          <p:nvPr/>
        </p:nvSpPr>
        <p:spPr>
          <a:xfrm>
            <a:off x="4828032" y="1293944"/>
            <a:ext cx="7123176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</a:t>
            </a:r>
            <a:r>
              <a:rPr lang="zh-CN" altLang="en-US" dirty="0"/>
              <a:t>今天天气很好，阳光透过鹤湖新居庭院门前的榕树下洒到地板上，我们正玩耍时，忽然发现了一个奇怪的东西出现在我们面前。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    </a:t>
            </a:r>
            <a:r>
              <a:rPr lang="zh-CN" altLang="en-US" dirty="0"/>
              <a:t>我们看了一下简介，原来这就是古时候的榨糖机。它的原理与现在的榨汁机相似。两个石辊</a:t>
            </a:r>
            <a:r>
              <a:rPr lang="en-US" altLang="zh-CN" dirty="0"/>
              <a:t>(</a:t>
            </a:r>
            <a:r>
              <a:rPr lang="en-US" altLang="zh-CN" b="0" i="0" dirty="0" err="1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gǔn</a:t>
            </a:r>
            <a:r>
              <a:rPr lang="en-US" altLang="zh-CN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)</a:t>
            </a:r>
            <a:r>
              <a:rPr lang="zh-CN" altLang="en-US" dirty="0"/>
              <a:t>中段一周都有木制齿轮，石辊与杠杆相连，由牛拉杠杆带动石辊转动，两石辊之间齿轮下方塞入甘蔗，甘蔗在压榨下会榨出甘蔗汁，甘蔗汁会流到地上的石缸中。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我看完之后，忍不住想到：古人的智慧真的是无穷无尽的呀！在他们那个年代，没有任何高科技物品。中华民族的劳动人民们居然发明了与现代榨汁机极其相似的工具。这令我为自己是中国人感到自豪与骄傲。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683C07B-3250-48C9-A1BA-FD4533E9965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37" t="67130" r="24113" b="1608"/>
          <a:stretch/>
        </p:blipFill>
        <p:spPr>
          <a:xfrm>
            <a:off x="7432012" y="4676178"/>
            <a:ext cx="3106905" cy="1724171"/>
          </a:xfrm>
          <a:prstGeom prst="rect">
            <a:avLst/>
          </a:prstGeom>
          <a:effectLst>
            <a:softEdge rad="31750"/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06A0269-45DA-4214-BC44-2B8C83A869B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31" t="7584" r="13008" b="55111"/>
          <a:stretch/>
        </p:blipFill>
        <p:spPr>
          <a:xfrm>
            <a:off x="131975" y="3533313"/>
            <a:ext cx="4425083" cy="2739471"/>
          </a:xfrm>
          <a:prstGeom prst="rect">
            <a:avLst/>
          </a:prstGeom>
          <a:effectLst>
            <a:softEdge rad="63500"/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84111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6C5C34CD-1AC3-4FDB-A87A-E204FEF70F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3"/>
          <a:stretch/>
        </p:blipFill>
        <p:spPr>
          <a:xfrm>
            <a:off x="0" y="0"/>
            <a:ext cx="3840480" cy="6858000"/>
          </a:xfrm>
          <a:prstGeom prst="rect">
            <a:avLst/>
          </a:prstGeom>
          <a:effectLst>
            <a:softEdge rad="63500"/>
          </a:effectLst>
        </p:spPr>
      </p:pic>
      <p:sp>
        <p:nvSpPr>
          <p:cNvPr id="7" name="副标题 6">
            <a:extLst>
              <a:ext uri="{FF2B5EF4-FFF2-40B4-BE49-F238E27FC236}">
                <a16:creationId xmlns:a16="http://schemas.microsoft.com/office/drawing/2014/main" id="{DFE5D86E-D115-4D73-BFF5-702BB0AC82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61730" y="457651"/>
            <a:ext cx="5693791" cy="757077"/>
          </a:xfrm>
        </p:spPr>
        <p:txBody>
          <a:bodyPr>
            <a:noAutofit/>
          </a:bodyPr>
          <a:lstStyle/>
          <a:p>
            <a:r>
              <a:rPr lang="zh-CN" altLang="en-US" sz="28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蠡</a:t>
            </a:r>
            <a:r>
              <a:rPr lang="en-US" altLang="zh-CN" sz="28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(</a:t>
            </a:r>
            <a:r>
              <a:rPr lang="en-US" altLang="zh-CN" sz="2000" b="1" i="0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lí</a:t>
            </a:r>
            <a:r>
              <a:rPr lang="en-US" altLang="zh-CN" sz="28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)</a:t>
            </a:r>
            <a:r>
              <a:rPr lang="zh-CN" altLang="en-US" sz="2800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ea"/>
                <a:ea typeface="+mj-ea"/>
              </a:rPr>
              <a:t>壳窗</a:t>
            </a:r>
            <a:endParaRPr lang="en-US" altLang="zh-CN" sz="2800" spc="0" dirty="0">
              <a:ln w="0"/>
              <a:solidFill>
                <a:schemeClr val="tx1"/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F98538B-973E-4920-82EE-61EE43A9C875}"/>
              </a:ext>
            </a:extLst>
          </p:cNvPr>
          <p:cNvSpPr txBox="1"/>
          <p:nvPr/>
        </p:nvSpPr>
        <p:spPr>
          <a:xfrm>
            <a:off x="5192303" y="1210256"/>
            <a:ext cx="584145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       我们继续在鹤湖新居走着走着，忽然发现了一间房间，它上面的窗户的透光材料看起来既不像玻璃，也不像窗纸，我们好奇地去看。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      </a:t>
            </a:r>
            <a:r>
              <a:rPr lang="zh-CN" altLang="en-US" dirty="0"/>
              <a:t>原来，这是一种以打磨成薄片的</a:t>
            </a:r>
            <a:r>
              <a:rPr lang="zh-CN" altLang="en-US" sz="18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蠡</a:t>
            </a:r>
            <a:r>
              <a:rPr lang="en-US" altLang="zh-CN" sz="18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(</a:t>
            </a:r>
            <a:r>
              <a:rPr lang="zh-CN" altLang="en-US" sz="18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一种贝类</a:t>
            </a:r>
            <a:r>
              <a:rPr lang="en-US" altLang="zh-CN" sz="18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)</a:t>
            </a:r>
            <a:r>
              <a:rPr lang="zh-CN" altLang="en-US" sz="18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壳为</a:t>
            </a:r>
            <a:r>
              <a:rPr lang="zh-CN" altLang="en-US" dirty="0"/>
              <a:t>窗户的透光材料的窗户，名叫</a:t>
            </a:r>
            <a:r>
              <a:rPr lang="zh-CN" altLang="en-US" sz="18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蠡壳窗，民间俗称蚝壳窗，因采用海底贝类的壳而得名。</a:t>
            </a:r>
            <a:endParaRPr lang="en-US" altLang="zh-CN" sz="1800" spc="0" dirty="0">
              <a:ln w="0"/>
              <a:solidFill>
                <a:schemeClr val="tx1"/>
              </a:solidFill>
              <a:latin typeface="+mj-ea"/>
              <a:ea typeface="+mj-ea"/>
            </a:endParaRPr>
          </a:p>
          <a:p>
            <a:endParaRPr lang="en-US" altLang="zh-CN" sz="1800" spc="0" dirty="0">
              <a:ln w="0"/>
              <a:solidFill>
                <a:schemeClr val="tx1"/>
              </a:solidFill>
              <a:latin typeface="+mj-ea"/>
              <a:ea typeface="+mj-ea"/>
            </a:endParaRPr>
          </a:p>
          <a:p>
            <a:r>
              <a:rPr lang="en-US" altLang="zh-CN" dirty="0">
                <a:ln w="0"/>
                <a:latin typeface="+mj-ea"/>
                <a:ea typeface="+mj-ea"/>
              </a:rPr>
              <a:t>       </a:t>
            </a:r>
            <a:r>
              <a:rPr lang="zh-CN" altLang="en-US" dirty="0">
                <a:ln w="0"/>
                <a:latin typeface="+mj-ea"/>
                <a:ea typeface="+mj-ea"/>
              </a:rPr>
              <a:t>据记载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蠡壳窗是挑选优质贝壳经手工打磨制成的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工艺比较烦琐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费时费力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当年只有富裕人家才有实力置办。这种窗屏材质稳定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不怕水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不变形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坚固耐用。透过蠡壳窗屏的阳光会被过滤掉紫外线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形成温和典雅的七彩虹光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防止家具晒伤褪色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还具有“透光不透亮”的特点</a:t>
            </a:r>
            <a:r>
              <a:rPr lang="en-US" altLang="zh-CN" dirty="0">
                <a:ln w="0"/>
                <a:latin typeface="+mj-ea"/>
                <a:ea typeface="+mj-ea"/>
              </a:rPr>
              <a:t>,</a:t>
            </a:r>
            <a:r>
              <a:rPr lang="zh-CN" altLang="en-US" dirty="0">
                <a:ln w="0"/>
                <a:latin typeface="+mj-ea"/>
                <a:ea typeface="+mj-ea"/>
              </a:rPr>
              <a:t>无需再用窗帘。</a:t>
            </a:r>
            <a:endParaRPr lang="en-US" altLang="zh-CN" dirty="0">
              <a:ln w="0"/>
              <a:latin typeface="+mj-ea"/>
              <a:ea typeface="+mj-ea"/>
            </a:endParaRPr>
          </a:p>
          <a:p>
            <a:endParaRPr lang="en-US" altLang="zh-CN" dirty="0">
              <a:ln w="0"/>
              <a:latin typeface="+mj-ea"/>
              <a:ea typeface="+mj-ea"/>
            </a:endParaRPr>
          </a:p>
          <a:p>
            <a:r>
              <a:rPr lang="en-US" altLang="zh-CN" sz="18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       </a:t>
            </a:r>
            <a:r>
              <a:rPr lang="zh-CN" altLang="en-US" sz="1800" spc="0" dirty="0">
                <a:ln w="0"/>
                <a:solidFill>
                  <a:schemeClr val="tx1"/>
                </a:solidFill>
                <a:latin typeface="+mj-ea"/>
                <a:ea typeface="+mj-ea"/>
              </a:rPr>
              <a:t>我一走进去，就发现：阳光真的太柔和了，还真的在地板上</a:t>
            </a:r>
            <a:r>
              <a:rPr lang="zh-CN" altLang="en-US" dirty="0">
                <a:ln w="0"/>
                <a:latin typeface="+mj-ea"/>
                <a:ea typeface="+mj-ea"/>
              </a:rPr>
              <a:t>典雅的七彩虹光，让人有足够的光生活，但一点都不刺眼，也太奇妙了！</a:t>
            </a:r>
            <a:endParaRPr lang="en-US" altLang="zh-CN" sz="1800" spc="0" dirty="0">
              <a:ln w="0"/>
              <a:solidFill>
                <a:schemeClr val="tx1"/>
              </a:solidFill>
              <a:latin typeface="+mj-ea"/>
              <a:ea typeface="+mj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911B0D6-6ACC-4799-A76E-AD205A47A64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71" t="51183" r="1908" b="-1268"/>
          <a:stretch/>
        </p:blipFill>
        <p:spPr>
          <a:xfrm>
            <a:off x="1704512" y="25787"/>
            <a:ext cx="2135967" cy="1645920"/>
          </a:xfrm>
          <a:prstGeom prst="rect">
            <a:avLst/>
          </a:prstGeom>
          <a:effectLst>
            <a:softEdge rad="63500"/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25613138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ISCONTENTSTITLE" val="0"/>
  <p:tag name="KSO_WM_UNIT_ISNUMDGMTITLE" val="0"/>
  <p:tag name="KSO_WM_UNIT_PRESET_TEXT" val="空白演示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#wm#"/>
  <p:tag name="KSO_WM_TEMPLATE_CATEGORY" val="custom"/>
  <p:tag name="KSO_WM_TEMPLATE_INDEX" val="20205176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1425</Words>
  <Application>Microsoft Office PowerPoint</Application>
  <PresentationFormat>宽屏</PresentationFormat>
  <Paragraphs>54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6" baseType="lpstr">
      <vt:lpstr>PingHei</vt:lpstr>
      <vt:lpstr>微软雅黑</vt:lpstr>
      <vt:lpstr>Arial</vt:lpstr>
      <vt:lpstr>Arial</vt:lpstr>
      <vt:lpstr>Wingdings</vt:lpstr>
      <vt:lpstr>Office 主题​​</vt:lpstr>
      <vt:lpstr>我的寒假作品集 五(2)班乐宇轩 </vt:lpstr>
      <vt:lpstr>目录</vt:lpstr>
      <vt:lpstr>我的脑白金妈妈</vt:lpstr>
      <vt:lpstr>堵在路上的启发</vt:lpstr>
      <vt:lpstr>目录</vt:lpstr>
      <vt:lpstr>目录</vt:lpstr>
      <vt:lpstr>目录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暑假作品集</dc:title>
  <dc:creator>Ruming</dc:creator>
  <cp:lastModifiedBy>9708</cp:lastModifiedBy>
  <cp:revision>329</cp:revision>
  <dcterms:created xsi:type="dcterms:W3CDTF">2019-06-19T02:08:00Z</dcterms:created>
  <dcterms:modified xsi:type="dcterms:W3CDTF">2021-01-26T10:23:18Z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